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 /><Relationship Id="rId9" Type="http://schemas.openxmlformats.org/officeDocument/2006/relationships/tableStyles" Target="tableStyles.xml" /><Relationship Id="rId1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371600" y="1803405"/>
            <a:ext cx="9448799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632201"/>
            <a:ext cx="9448799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fld id="{0B8436FE-A798-4CB5-B644-27F81F0DE7C8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708C3D7B-B9B6-4097-BEF4-9640981C81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анорамная фотография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B8436FE-A798-4CB5-B644-27F81F0DE7C8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08C3D7B-B9B6-4097-BEF4-9640981C81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Заголовок и подпись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024467" y="3649132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B8436FE-A798-4CB5-B644-27F81F0DE7C8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708C3D7B-B9B6-4097-BEF4-9640981C81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Цитата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2" descr="C0-HD-BTM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13" hasCustomPrompt="0"/>
          </p:nvPr>
        </p:nvSpPr>
        <p:spPr bwMode="auto"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B8436FE-A798-4CB5-B644-27F81F0DE7C8}" type="datetimeFigureOut">
              <a:rPr lang="ru-RU"/>
              <a:t/>
            </a:fld>
            <a:endParaRPr lang="ru-RU"/>
          </a:p>
        </p:txBody>
      </p:sp>
      <p:sp>
        <p:nvSpPr>
          <p:cNvPr id="9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708C3D7B-B9B6-4097-BEF4-9640981C81B8}" type="slidenum">
              <a:rPr lang="ru-RU"/>
              <a:t/>
            </a:fld>
            <a:endParaRPr lang="ru-RU"/>
          </a:p>
        </p:txBody>
      </p:sp>
      <p:sp>
        <p:nvSpPr>
          <p:cNvPr id="11" name="TextBox 8" hidden="0"/>
          <p:cNvSpPr txBox="1"/>
          <p:nvPr isPhoto="0" userDrawn="0"/>
        </p:nvSpPr>
        <p:spPr bwMode="auto">
          <a:xfrm>
            <a:off x="476250" y="933450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2" name="TextBox 9" hidden="0"/>
          <p:cNvSpPr txBox="1"/>
          <p:nvPr isPhoto="0" userDrawn="0"/>
        </p:nvSpPr>
        <p:spPr bwMode="auto">
          <a:xfrm>
            <a:off x="10984230" y="2701290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Карточка имен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B8436FE-A798-4CB5-B644-27F81F0DE7C8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708C3D7B-B9B6-4097-BEF4-9640981C81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ри колонк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895600" y="761999"/>
            <a:ext cx="8610599" cy="130386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2202080"/>
            <a:ext cx="3456432" cy="617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15" hasCustomPrompt="0"/>
          </p:nvPr>
        </p:nvSpPr>
        <p:spPr bwMode="auto"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Text Placeholder 3" hidden="0"/>
          <p:cNvSpPr>
            <a:spLocks noGrp="1"/>
          </p:cNvSpPr>
          <p:nvPr isPhoto="0" userDrawn="0">
            <p:ph type="body" sz="half" idx="16" hasCustomPrompt="0"/>
          </p:nvPr>
        </p:nvSpPr>
        <p:spPr bwMode="auto"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Text Placeholder 4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8051799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" name="Text Placeholder 3" hidden="0"/>
          <p:cNvSpPr>
            <a:spLocks noGrp="1"/>
          </p:cNvSpPr>
          <p:nvPr isPhoto="0" userDrawn="0">
            <p:ph type="body" sz="half" idx="17" hasCustomPrompt="0"/>
          </p:nvPr>
        </p:nvSpPr>
        <p:spPr bwMode="auto"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B8436FE-A798-4CB5-B644-27F81F0DE7C8}" type="datetimeFigureOut">
              <a:rPr lang="ru-RU"/>
              <a:t/>
            </a:fld>
            <a:endParaRPr lang="ru-RU"/>
          </a:p>
        </p:txBody>
      </p:sp>
      <p:sp>
        <p:nvSpPr>
          <p:cNvPr id="12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08C3D7B-B9B6-4097-BEF4-9640981C81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толбец с тремя рисункам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895600" y="762000"/>
            <a:ext cx="8610599" cy="12954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Picture Placeholder 2" hidden="0"/>
          <p:cNvSpPr>
            <a:spLocks noChangeAspect="1" noGrp="1"/>
          </p:cNvSpPr>
          <p:nvPr isPhoto="0" userDrawn="0">
            <p:ph type="pic" idx="15" hasCustomPrompt="0"/>
          </p:nvPr>
        </p:nvSpPr>
        <p:spPr bwMode="auto">
          <a:xfrm>
            <a:off x="688618" y="2362199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rotWithShape="0" algn="tl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 hidden="0"/>
          <p:cNvSpPr>
            <a:spLocks noGrp="1"/>
          </p:cNvSpPr>
          <p:nvPr isPhoto="0" userDrawn="0">
            <p:ph type="body" sz="half" idx="18" hasCustomPrompt="0"/>
          </p:nvPr>
        </p:nvSpPr>
        <p:spPr bwMode="auto"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Picture Placeholder 2" hidden="0"/>
          <p:cNvSpPr>
            <a:spLocks noChangeAspect="1" noGrp="1"/>
          </p:cNvSpPr>
          <p:nvPr isPhoto="0" userDrawn="0">
            <p:ph type="pic" idx="21" hasCustomPrompt="0"/>
          </p:nvPr>
        </p:nvSpPr>
        <p:spPr bwMode="auto">
          <a:xfrm>
            <a:off x="4374263" y="2362199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rotWithShape="0" algn="tl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 hidden="0"/>
          <p:cNvSpPr>
            <a:spLocks noGrp="1"/>
          </p:cNvSpPr>
          <p:nvPr isPhoto="0" userDrawn="0">
            <p:ph type="body" sz="half" idx="19" hasCustomPrompt="0"/>
          </p:nvPr>
        </p:nvSpPr>
        <p:spPr bwMode="auto"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Text Placeholder 4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Picture Placeholder 2" hidden="0"/>
          <p:cNvSpPr>
            <a:spLocks noChangeAspect="1" noGrp="1"/>
          </p:cNvSpPr>
          <p:nvPr isPhoto="0" userDrawn="0">
            <p:ph type="pic" idx="22" hasCustomPrompt="0"/>
          </p:nvPr>
        </p:nvSpPr>
        <p:spPr bwMode="auto">
          <a:xfrm>
            <a:off x="8049855" y="2362199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rotWithShape="0" algn="tl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3" hidden="0"/>
          <p:cNvSpPr>
            <a:spLocks noGrp="1"/>
          </p:cNvSpPr>
          <p:nvPr isPhoto="0" userDrawn="0">
            <p:ph type="body" sz="half" idx="20" hasCustomPrompt="0"/>
          </p:nvPr>
        </p:nvSpPr>
        <p:spPr bwMode="auto"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B8436FE-A798-4CB5-B644-27F81F0DE7C8}" type="datetimeFigureOut">
              <a:rPr lang="ru-RU"/>
              <a:t/>
            </a:fld>
            <a:endParaRPr lang="ru-RU"/>
          </a:p>
        </p:txBody>
      </p:sp>
      <p:sp>
        <p:nvSpPr>
          <p:cNvPr id="15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08C3D7B-B9B6-4097-BEF4-9640981C81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85800" y="2194559"/>
            <a:ext cx="10820400" cy="40241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B8436FE-A798-4CB5-B644-27F81F0DE7C8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08C3D7B-B9B6-4097-BEF4-9640981C81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9448799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1024466" y="745067"/>
            <a:ext cx="8204201" cy="3903133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B8436FE-A798-4CB5-B644-27F81F0DE7C8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708C3D7B-B9B6-4097-BEF4-9640981C81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B8436FE-A798-4CB5-B644-27F81F0DE7C8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08C3D7B-B9B6-4097-BEF4-9640981C81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0" y="753533"/>
            <a:ext cx="10820398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B8436FE-A798-4CB5-B644-27F81F0DE7C8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708C3D7B-B9B6-4097-BEF4-9640981C81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85800" y="2194559"/>
            <a:ext cx="5334000" cy="402412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2194559"/>
            <a:ext cx="5334000" cy="402412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B8436FE-A798-4CB5-B644-27F81F0DE7C8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08C3D7B-B9B6-4097-BEF4-9640981C81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895600" y="762000"/>
            <a:ext cx="8610600" cy="12954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85800" y="3132666"/>
            <a:ext cx="5311775" cy="308601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3132666"/>
            <a:ext cx="5334000" cy="308601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B8436FE-A798-4CB5-B644-27F81F0DE7C8}" type="datetimeFigureOut">
              <a:rPr lang="ru-RU"/>
              <a:t/>
            </a:fld>
            <a:endParaRPr lang="ru-RU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08C3D7B-B9B6-4097-BEF4-9640981C81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B8436FE-A798-4CB5-B644-27F81F0DE7C8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08C3D7B-B9B6-4097-BEF4-9640981C81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B8436FE-A798-4CB5-B644-27F81F0DE7C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08C3D7B-B9B6-4097-BEF4-9640981C81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995582" y="746759"/>
            <a:ext cx="6510618" cy="5471925"/>
          </a:xfrm>
        </p:spPr>
        <p:txBody>
          <a:bodyPr anchor="ctr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B8436FE-A798-4CB5-B644-27F81F0DE7C8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08C3D7B-B9B6-4097-BEF4-9640981C81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B8436FE-A798-4CB5-B644-27F81F0DE7C8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08C3D7B-B9B6-4097-BEF4-9640981C81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C0-HD-TOP.png" hidden="0"/>
          <p:cNvPicPr>
            <a:picLocks noChangeAspect="1"/>
          </p:cNvPicPr>
          <p:nvPr isPhoto="0" userDrawn="0"/>
        </p:nvPicPr>
        <p:blipFill>
          <a:blip r:embed="rId19"/>
          <a:stretch/>
        </p:blipFill>
        <p:spPr bwMode="auto">
          <a:xfrm>
            <a:off x="0" y="0"/>
            <a:ext cx="12192000" cy="1441449"/>
          </a:xfrm>
          <a:prstGeom prst="rect">
            <a:avLst/>
          </a:prstGeom>
        </p:spPr>
      </p:pic>
      <p:sp>
        <p:nvSpPr>
          <p:cNvPr id="5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8436FE-A798-4CB5-B644-27F81F0DE7C8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8C3D7B-B9B6-4097-BEF4-9640981C81B8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dk1" bg2="dk2" folHlink="folHlink" hlink="hlink" tx1="lt1" tx2="lt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r" defTabSz="914400">
        <a:lnSpc>
          <a:spcPct val="90000"/>
        </a:lnSpc>
        <a:spcBef>
          <a:spcPts val="0"/>
        </a:spcBef>
        <a:buNone/>
        <a:defRPr sz="40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371599" y="1803404"/>
            <a:ext cx="9411674" cy="1597019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rmAutofit fontScale="95000" lnSpcReduction="1000"/>
          </a:bodyPr>
          <a:lstStyle/>
          <a:p>
            <a:pPr algn="ctr">
              <a:defRPr/>
            </a:pPr>
            <a:br>
              <a:rPr lang="ru-RU" b="1">
                <a:solidFill>
                  <a:srgbClr val="FFFF00"/>
                </a:solidFill>
                <a:latin typeface="Bahnschrift SemiBold SemiConden"/>
              </a:rPr>
            </a:br>
            <a:r>
              <a:rPr lang="ru-RU" sz="5800" b="1">
                <a:solidFill>
                  <a:srgbClr val="FFFF00"/>
                </a:solidFill>
                <a:latin typeface="Carlito"/>
                <a:ea typeface="Carlito"/>
                <a:cs typeface="Carlito"/>
              </a:rPr>
              <a:t>«Дорожные ловушки»</a:t>
            </a:r>
            <a:endParaRPr sz="5800" b="1">
              <a:solidFill>
                <a:srgbClr val="FFFF00"/>
              </a:solidFill>
              <a:latin typeface="Bahnschrift SemiBold SemiConden"/>
            </a:endParaRPr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2600" u="sng">
                <a:latin typeface="Carlito"/>
                <a:ea typeface="Carlito"/>
                <a:cs typeface="Carlito"/>
              </a:rPr>
              <a:t>Светоотражающие элементы</a:t>
            </a:r>
            <a:endParaRPr lang="ru-RU" sz="2600" u="sn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963000" y="149775"/>
            <a:ext cx="9928602" cy="659848"/>
          </a:xfrm>
        </p:spPr>
        <p:txBody>
          <a:bodyPr/>
          <a:lstStyle/>
          <a:p>
            <a:pPr algn="ctr">
              <a:defRPr/>
            </a:pPr>
            <a:r>
              <a:rPr lang="ru-RU" sz="2800">
                <a:latin typeface="Carlito"/>
                <a:ea typeface="Carlito"/>
                <a:cs typeface="Carlito"/>
              </a:rPr>
              <a:t>Ситуация  «Дорожная ловушка»</a:t>
            </a:r>
            <a:endParaRPr>
              <a:latin typeface="AR PL UKai HK"/>
              <a:ea typeface="AR PL UKai HK"/>
              <a:cs typeface="AR PL UKai HK"/>
            </a:endParaRPr>
          </a:p>
        </p:txBody>
      </p:sp>
      <p:sp>
        <p:nvSpPr>
          <p:cNvPr id="5" name="Прямоугольник 4" hidden="0"/>
          <p:cNvSpPr/>
          <p:nvPr isPhoto="0" userDrawn="0"/>
        </p:nvSpPr>
        <p:spPr bwMode="auto">
          <a:xfrm flipH="0" flipV="0">
            <a:off x="953474" y="885825"/>
            <a:ext cx="9048749" cy="54292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540385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2800" b="1" u="sng">
                <a:latin typeface="Carlito"/>
                <a:ea typeface="Carlito"/>
                <a:cs typeface="Carlito"/>
              </a:rPr>
              <a:t>Скрытая </a:t>
            </a:r>
            <a:r>
              <a:rPr lang="ru-RU" sz="2800" b="1" u="sng">
                <a:latin typeface="Carlito"/>
                <a:ea typeface="Carlito"/>
                <a:cs typeface="Carlito"/>
              </a:rPr>
              <a:t>от глаз пешехода </a:t>
            </a:r>
            <a:r>
              <a:rPr lang="ru-RU" sz="2800" b="1" u="sng">
                <a:latin typeface="Carlito"/>
                <a:ea typeface="Carlito"/>
                <a:cs typeface="Carlito"/>
              </a:rPr>
              <a:t>о</a:t>
            </a:r>
            <a:r>
              <a:rPr lang="ru-RU" sz="2800" b="1" i="0" u="sng" strike="noStrike" cap="none" spc="0">
                <a:solidFill>
                  <a:schemeClr val="tx1"/>
                </a:solidFill>
                <a:latin typeface="Carlito"/>
                <a:ea typeface="Carlito"/>
                <a:cs typeface="Carlito"/>
              </a:rPr>
              <a:t>пасность!</a:t>
            </a:r>
            <a:endParaRPr sz="2400" b="1" u="sng">
              <a:latin typeface="Carlito"/>
              <a:ea typeface="Carlito"/>
              <a:cs typeface="Carlito"/>
            </a:endParaRPr>
          </a:p>
        </p:txBody>
      </p:sp>
      <p:pic>
        <p:nvPicPr>
          <p:cNvPr id="6" name="Рисунок 3" descr="C:\Users\USER\AppData\Local\Microsoft\Windows\INetCache\Content.Word\ScanImage017.jpg" hidden="0"/>
          <p:cNvPicPr/>
          <p:nvPr isPhoto="0" userDrawn="0"/>
        </p:nvPicPr>
        <p:blipFill>
          <a:blip r:embed="rId2"/>
          <a:srcRect l="7864" t="54662" r="12039" b="19464"/>
          <a:stretch/>
        </p:blipFill>
        <p:spPr bwMode="auto">
          <a:xfrm flipH="0" flipV="0">
            <a:off x="6868499" y="1643141"/>
            <a:ext cx="3867149" cy="1866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rotWithShape="0" algn="tl">
              <a:srgbClr val="000000">
                <a:alpha val="40000"/>
              </a:srgbClr>
            </a:outerShdw>
          </a:effectLst>
        </p:spPr>
      </p:pic>
      <p:sp>
        <p:nvSpPr>
          <p:cNvPr id="7" name="TextBox 2" hidden="0"/>
          <p:cNvSpPr txBox="1"/>
          <p:nvPr isPhoto="0" userDrawn="0"/>
        </p:nvSpPr>
        <p:spPr bwMode="auto">
          <a:xfrm flipH="0" flipV="0">
            <a:off x="7544774" y="3571874"/>
            <a:ext cx="4448174" cy="3714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1400">
                <a:latin typeface="Carlito"/>
                <a:ea typeface="Carlito"/>
                <a:cs typeface="Carlito"/>
              </a:rPr>
              <a:t>2</a:t>
            </a:r>
            <a:r>
              <a:rPr lang="ru-RU" sz="1400">
                <a:latin typeface="Carlito"/>
                <a:ea typeface="Carlito"/>
                <a:cs typeface="Carlito"/>
              </a:rPr>
              <a:t>.</a:t>
            </a:r>
            <a:r>
              <a:rPr lang="ru-RU" sz="1400">
                <a:latin typeface="Carlito"/>
                <a:ea typeface="Carlito"/>
                <a:cs typeface="Carlito"/>
              </a:rPr>
              <a:t> Зонтик и капюшон, </a:t>
            </a:r>
            <a:r>
              <a:rPr lang="ru-RU" sz="1400">
                <a:latin typeface="Carlito"/>
                <a:ea typeface="Carlito"/>
                <a:cs typeface="Carlito"/>
              </a:rPr>
              <a:t>наушники</a:t>
            </a:r>
            <a:endParaRPr sz="1400">
              <a:latin typeface="Carlito"/>
              <a:ea typeface="Carlito"/>
              <a:cs typeface="Carlito"/>
            </a:endParaRPr>
          </a:p>
          <a:p>
            <a:pPr>
              <a:defRPr/>
            </a:pPr>
            <a:endParaRPr lang="ru-RU" sz="1600">
              <a:latin typeface="Carlito"/>
              <a:ea typeface="Carlito"/>
              <a:cs typeface="Carlito"/>
            </a:endParaRPr>
          </a:p>
        </p:txBody>
      </p:sp>
      <p:pic>
        <p:nvPicPr>
          <p:cNvPr id="8" name="Рисунок 5" descr="C:\Users\USER\AppData\Local\Microsoft\Windows\INetCache\Content.Word\ScanImage017.jpg" hidden="0"/>
          <p:cNvPicPr/>
          <p:nvPr isPhoto="0" userDrawn="0"/>
        </p:nvPicPr>
        <p:blipFill>
          <a:blip r:embed="rId2"/>
          <a:srcRect l="0" t="25058" r="10593" b="56877"/>
          <a:stretch/>
        </p:blipFill>
        <p:spPr bwMode="auto">
          <a:xfrm flipH="0" flipV="0">
            <a:off x="891211" y="1643141"/>
            <a:ext cx="4129437" cy="1795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rotWithShape="0" algn="tl">
              <a:srgbClr val="000000">
                <a:alpha val="40000"/>
              </a:srgbClr>
            </a:outerShdw>
          </a:effectLst>
        </p:spPr>
      </p:pic>
      <p:pic>
        <p:nvPicPr>
          <p:cNvPr id="9" name="Рисунок 7" descr="ScanImage018" hidden="0"/>
          <p:cNvPicPr/>
          <p:nvPr isPhoto="0" userDrawn="0"/>
        </p:nvPicPr>
        <p:blipFill>
          <a:blip r:embed="rId3"/>
          <a:srcRect l="12680" t="15501" r="6581" b="63490"/>
          <a:stretch/>
        </p:blipFill>
        <p:spPr bwMode="auto">
          <a:xfrm flipH="0" flipV="0">
            <a:off x="886799" y="4095749"/>
            <a:ext cx="4088430" cy="1827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rotWithShape="0" algn="tl">
              <a:srgbClr val="000000">
                <a:alpha val="40000"/>
              </a:srgbClr>
            </a:outerShdw>
          </a:effectLst>
        </p:spPr>
      </p:pic>
      <p:pic>
        <p:nvPicPr>
          <p:cNvPr id="10" name="Рисунок 9" descr="C:\Users\USER\AppData\Local\Microsoft\Windows\INetCache\Content.Word\ScanImage018.jpg" hidden="0"/>
          <p:cNvPicPr/>
          <p:nvPr isPhoto="0" userDrawn="0"/>
        </p:nvPicPr>
        <p:blipFill>
          <a:blip r:embed="rId4"/>
          <a:srcRect l="12039" t="53613" r="7358" b="18531"/>
          <a:stretch/>
        </p:blipFill>
        <p:spPr bwMode="auto">
          <a:xfrm flipH="0" flipV="0">
            <a:off x="6868499" y="4110037"/>
            <a:ext cx="3886200" cy="1798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rotWithShape="0" algn="tl">
              <a:srgbClr val="000000">
                <a:alpha val="40000"/>
              </a:srgbClr>
            </a:outerShdw>
          </a:effectLst>
        </p:spPr>
      </p:pic>
      <p:sp>
        <p:nvSpPr>
          <p:cNvPr id="11" name="TextBox 10" hidden="0"/>
          <p:cNvSpPr txBox="1"/>
          <p:nvPr isPhoto="0" userDrawn="0"/>
        </p:nvSpPr>
        <p:spPr bwMode="auto">
          <a:xfrm flipH="0" flipV="0">
            <a:off x="6868499" y="6124574"/>
            <a:ext cx="5133974" cy="285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1400">
                <a:latin typeface="Carlito"/>
                <a:ea typeface="Carlito"/>
                <a:cs typeface="Carlito"/>
              </a:rPr>
              <a:t>4. Катание с горы или с </a:t>
            </a:r>
            <a:r>
              <a:rPr lang="ru-RU" sz="1400">
                <a:latin typeface="Carlito"/>
                <a:ea typeface="Carlito"/>
                <a:cs typeface="Carlito"/>
              </a:rPr>
              <a:t>придорожных </a:t>
            </a:r>
            <a:r>
              <a:rPr lang="ru-RU" sz="1400">
                <a:latin typeface="Carlito"/>
                <a:ea typeface="Carlito"/>
                <a:cs typeface="Carlito"/>
              </a:rPr>
              <a:t>откосов</a:t>
            </a:r>
            <a:endParaRPr sz="1400">
              <a:latin typeface="Carlito"/>
              <a:ea typeface="Carlito"/>
              <a:cs typeface="Carlito"/>
            </a:endParaRPr>
          </a:p>
        </p:txBody>
      </p:sp>
      <p:sp>
        <p:nvSpPr>
          <p:cNvPr id="12" name="TextBox 6" hidden="0"/>
          <p:cNvSpPr txBox="1"/>
          <p:nvPr isPhoto="0" userDrawn="0"/>
        </p:nvSpPr>
        <p:spPr bwMode="auto">
          <a:xfrm flipH="0" flipV="0">
            <a:off x="1629749" y="3543299"/>
            <a:ext cx="4838699" cy="390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1849" indent="-261849">
              <a:buAutoNum type="arabicPeriod"/>
              <a:defRPr/>
            </a:pPr>
            <a:r>
              <a:rPr lang="ru-RU" sz="1400">
                <a:latin typeface="Carlito"/>
                <a:ea typeface="Carlito"/>
                <a:cs typeface="Carlito"/>
              </a:rPr>
              <a:t>Большая шапка, кепка</a:t>
            </a:r>
            <a:endParaRPr sz="1400">
              <a:latin typeface="Carlito"/>
              <a:ea typeface="Carlito"/>
              <a:cs typeface="Carlito"/>
            </a:endParaRPr>
          </a:p>
        </p:txBody>
      </p:sp>
      <p:sp>
        <p:nvSpPr>
          <p:cNvPr id="13" name="TextBox 8" hidden="0"/>
          <p:cNvSpPr txBox="1"/>
          <p:nvPr isPhoto="0" userDrawn="0"/>
        </p:nvSpPr>
        <p:spPr bwMode="auto">
          <a:xfrm flipH="0" flipV="0">
            <a:off x="1601174" y="6124574"/>
            <a:ext cx="4991098" cy="3524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1400">
                <a:latin typeface="Carlito"/>
                <a:ea typeface="Carlito"/>
                <a:cs typeface="Carlito"/>
              </a:rPr>
              <a:t>3. Ослепляющий свет фар</a:t>
            </a:r>
            <a:endParaRPr sz="1400">
              <a:latin typeface="Carlito"/>
              <a:ea typeface="Carlito"/>
              <a:cs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0"/>
          <p:cNvPicPr/>
          <p:nvPr isPhoto="0" userDrawn="0"/>
        </p:nvPicPr>
        <p:blipFill>
          <a:blip r:embed="rId2"/>
          <a:stretch/>
        </p:blipFill>
        <p:spPr bwMode="auto">
          <a:xfrm>
            <a:off x="566033" y="1094692"/>
            <a:ext cx="2911684" cy="1864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rotWithShape="0" algn="tl">
              <a:srgbClr val="000000">
                <a:alpha val="40000"/>
              </a:srgbClr>
            </a:outerShdw>
          </a:effectLst>
        </p:spPr>
      </p:pic>
      <p:sp>
        <p:nvSpPr>
          <p:cNvPr id="5" name="TextBox 4" hidden="0"/>
          <p:cNvSpPr txBox="1"/>
          <p:nvPr isPhoto="0" userDrawn="0"/>
        </p:nvSpPr>
        <p:spPr bwMode="auto">
          <a:xfrm flipH="0" flipV="0">
            <a:off x="477224" y="457200"/>
            <a:ext cx="3038473" cy="390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1400">
                <a:latin typeface="Carlito"/>
                <a:ea typeface="Carlito"/>
                <a:cs typeface="Carlito"/>
              </a:rPr>
              <a:t>5. Выход из-за стоящего транспорта!</a:t>
            </a:r>
            <a:endParaRPr lang="ru-RU"/>
          </a:p>
        </p:txBody>
      </p:sp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3"/>
          <a:srcRect l="12185" t="30382" r="55028" b="35081"/>
          <a:stretch/>
        </p:blipFill>
        <p:spPr bwMode="auto">
          <a:xfrm flipH="0" flipV="0">
            <a:off x="4528278" y="1013570"/>
            <a:ext cx="3073699" cy="2026704"/>
          </a:xfrm>
          <a:prstGeom prst="rect">
            <a:avLst/>
          </a:prstGeom>
        </p:spPr>
      </p:pic>
      <p:sp>
        <p:nvSpPr>
          <p:cNvPr id="7" name="TextBox 6" hidden="0"/>
          <p:cNvSpPr txBox="1"/>
          <p:nvPr isPhoto="0" userDrawn="0"/>
        </p:nvSpPr>
        <p:spPr bwMode="auto">
          <a:xfrm flipH="0" flipV="0">
            <a:off x="4563449" y="485775"/>
            <a:ext cx="3143250" cy="3524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1400">
                <a:latin typeface="Carlito"/>
                <a:ea typeface="Carlito"/>
                <a:cs typeface="Carlito"/>
              </a:rPr>
              <a:t>6</a:t>
            </a:r>
            <a:r>
              <a:rPr lang="ru-RU" sz="1400">
                <a:latin typeface="Carlito"/>
                <a:ea typeface="Carlito"/>
                <a:cs typeface="Carlito"/>
              </a:rPr>
              <a:t>. Выход из-за сугроба, кустов, дома!</a:t>
            </a:r>
            <a:endParaRPr sz="1400">
              <a:latin typeface="Carlito"/>
              <a:ea typeface="Carlito"/>
              <a:cs typeface="Carlito"/>
            </a:endParaRPr>
          </a:p>
        </p:txBody>
      </p:sp>
      <p:pic>
        <p:nvPicPr>
          <p:cNvPr id="8" name="Рисунок 7" hidden="0"/>
          <p:cNvPicPr/>
          <p:nvPr isPhoto="0" userDrawn="0"/>
        </p:nvPicPr>
        <p:blipFill>
          <a:blip r:embed="rId4"/>
          <a:stretch/>
        </p:blipFill>
        <p:spPr bwMode="auto">
          <a:xfrm>
            <a:off x="1539262" y="3606226"/>
            <a:ext cx="2911684" cy="1858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rotWithShape="0" algn="tl">
              <a:srgbClr val="000000">
                <a:alpha val="40000"/>
              </a:srgbClr>
            </a:outerShdw>
          </a:effectLst>
        </p:spPr>
      </p:pic>
      <p:sp>
        <p:nvSpPr>
          <p:cNvPr id="9" name="TextBox 8" hidden="0"/>
          <p:cNvSpPr txBox="1"/>
          <p:nvPr isPhoto="0" userDrawn="0"/>
        </p:nvSpPr>
        <p:spPr bwMode="auto">
          <a:xfrm flipH="0" flipV="0">
            <a:off x="991574" y="5857875"/>
            <a:ext cx="4762499" cy="3524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ru-RU" sz="1400">
                <a:latin typeface="Carlito"/>
                <a:ea typeface="Carlito"/>
                <a:cs typeface="Carlito"/>
              </a:rPr>
              <a:t>8</a:t>
            </a:r>
            <a:r>
              <a:rPr lang="ru-RU" sz="1400">
                <a:latin typeface="Carlito"/>
                <a:ea typeface="Carlito"/>
                <a:cs typeface="Carlito"/>
              </a:rPr>
              <a:t>. Где имеются две полосы движения в одну сторону!</a:t>
            </a:r>
            <a:endParaRPr lang="ru-RU"/>
          </a:p>
        </p:txBody>
      </p:sp>
      <p:pic>
        <p:nvPicPr>
          <p:cNvPr id="10" name="Рисунок 11" hidden="0"/>
          <p:cNvPicPr/>
          <p:nvPr isPhoto="0" userDrawn="0"/>
        </p:nvPicPr>
        <p:blipFill>
          <a:blip r:embed="rId5"/>
          <a:stretch/>
        </p:blipFill>
        <p:spPr bwMode="auto">
          <a:xfrm flipH="0" flipV="0">
            <a:off x="8211524" y="3622934"/>
            <a:ext cx="2757370" cy="1842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rotWithShape="0" algn="tl">
              <a:srgbClr val="000000">
                <a:alpha val="40000"/>
              </a:srgbClr>
            </a:outerShdw>
          </a:effectLst>
        </p:spPr>
      </p:pic>
      <p:sp>
        <p:nvSpPr>
          <p:cNvPr id="11" name="TextBox 12" hidden="0"/>
          <p:cNvSpPr txBox="1"/>
          <p:nvPr isPhoto="0" userDrawn="0"/>
        </p:nvSpPr>
        <p:spPr bwMode="auto">
          <a:xfrm flipH="0" flipV="0">
            <a:off x="6325574" y="5857875"/>
            <a:ext cx="6315075" cy="4095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1400">
                <a:latin typeface="Carlito"/>
                <a:ea typeface="Carlito"/>
                <a:cs typeface="Carlito"/>
              </a:rPr>
              <a:t>9</a:t>
            </a:r>
            <a:r>
              <a:rPr lang="ru-RU" sz="1400">
                <a:latin typeface="Carlito"/>
                <a:ea typeface="Carlito"/>
                <a:cs typeface="Carlito"/>
              </a:rPr>
              <a:t>. Игнорирование водителями красного сигнала транспортного светофора</a:t>
            </a:r>
            <a:r>
              <a:rPr lang="ru-RU" sz="1400">
                <a:latin typeface="Carlito"/>
                <a:ea typeface="Carlito"/>
                <a:cs typeface="Carlito"/>
              </a:rPr>
              <a:t>!</a:t>
            </a:r>
            <a:endParaRPr sz="1400">
              <a:latin typeface="Carlito"/>
              <a:ea typeface="Carlito"/>
              <a:cs typeface="Carlito"/>
            </a:endParaRPr>
          </a:p>
        </p:txBody>
      </p:sp>
      <p:pic>
        <p:nvPicPr>
          <p:cNvPr id="12" name="Рисунок 13" hidden="0"/>
          <p:cNvPicPr/>
          <p:nvPr isPhoto="0" userDrawn="0"/>
        </p:nvPicPr>
        <p:blipFill>
          <a:blip r:embed="rId6"/>
          <a:stretch/>
        </p:blipFill>
        <p:spPr bwMode="auto">
          <a:xfrm flipH="0" flipV="0">
            <a:off x="8754449" y="1028699"/>
            <a:ext cx="2706466" cy="1930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rotWithShape="0" algn="tl">
              <a:srgbClr val="000000">
                <a:alpha val="40000"/>
              </a:srgbClr>
            </a:outerShdw>
          </a:effectLst>
        </p:spPr>
      </p:pic>
      <p:sp>
        <p:nvSpPr>
          <p:cNvPr id="13" name="TextBox 14" hidden="0"/>
          <p:cNvSpPr txBox="1"/>
          <p:nvPr isPhoto="0" userDrawn="0"/>
        </p:nvSpPr>
        <p:spPr bwMode="auto">
          <a:xfrm flipH="0" flipV="0">
            <a:off x="8887799" y="466724"/>
            <a:ext cx="2733674" cy="380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1400">
                <a:latin typeface="Carlito"/>
                <a:ea typeface="Carlito"/>
                <a:cs typeface="Carlito"/>
              </a:rPr>
              <a:t>7. Арки и выезды из дворов!</a:t>
            </a:r>
            <a:endParaRPr sz="1400">
              <a:latin typeface="Carlito"/>
              <a:ea typeface="Carlito"/>
              <a:cs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051810" y="-90002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ru-RU">
                <a:latin typeface="Carlito"/>
                <a:ea typeface="Carlito"/>
                <a:cs typeface="Carlito"/>
              </a:rPr>
              <a:t>Будь ярким на дороге!</a:t>
            </a:r>
            <a:endParaRPr>
              <a:latin typeface="Carlito"/>
              <a:ea typeface="Carlito"/>
              <a:cs typeface="Carlito"/>
            </a:endParaRPr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7469" y="1025327"/>
            <a:ext cx="11929672" cy="557034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400" b="1">
                <a:latin typeface="Carlito"/>
                <a:ea typeface="Carlito"/>
                <a:cs typeface="Carlito"/>
              </a:rPr>
              <a:t>В</a:t>
            </a:r>
            <a:r>
              <a:rPr lang="ru-RU" sz="2400" b="1">
                <a:latin typeface="Carlito"/>
                <a:ea typeface="Carlito"/>
                <a:cs typeface="Carlito"/>
              </a:rPr>
              <a:t>се </a:t>
            </a:r>
            <a:r>
              <a:rPr lang="ru-RU" sz="2400" b="1">
                <a:latin typeface="Carlito"/>
                <a:ea typeface="Carlito"/>
                <a:cs typeface="Carlito"/>
              </a:rPr>
              <a:t>пешеходы обязаны носить светоотражающие элементы</a:t>
            </a:r>
            <a:r>
              <a:rPr lang="ru-RU" sz="2400">
                <a:latin typeface="Carlito"/>
                <a:ea typeface="Carlito"/>
                <a:cs typeface="Carlito"/>
              </a:rPr>
              <a:t> в темное время </a:t>
            </a:r>
            <a:r>
              <a:rPr lang="ru-RU" sz="2400">
                <a:latin typeface="Carlito"/>
                <a:ea typeface="Carlito"/>
                <a:cs typeface="Carlito"/>
              </a:rPr>
              <a:t>суток</a:t>
            </a:r>
            <a:r>
              <a:rPr lang="ru-RU" sz="2400">
                <a:latin typeface="Carlito"/>
                <a:ea typeface="Carlito"/>
                <a:cs typeface="Carlito"/>
              </a:rPr>
              <a:t>!</a:t>
            </a:r>
            <a:endParaRPr/>
          </a:p>
        </p:txBody>
      </p:sp>
      <p:pic>
        <p:nvPicPr>
          <p:cNvPr id="6" name="Рисунок 3" hidden="0"/>
          <p:cNvPicPr/>
          <p:nvPr isPhoto="0" userDrawn="0"/>
        </p:nvPicPr>
        <p:blipFill>
          <a:blip r:embed="rId2"/>
          <a:srcRect l="30465" t="27411" r="60418" b="54315"/>
          <a:stretch/>
        </p:blipFill>
        <p:spPr bwMode="auto">
          <a:xfrm>
            <a:off x="554987" y="2305548"/>
            <a:ext cx="1918231" cy="2731147"/>
          </a:xfrm>
          <a:prstGeom prst="rect">
            <a:avLst/>
          </a:prstGeom>
          <a:ln>
            <a:noFill/>
          </a:ln>
        </p:spPr>
      </p:pic>
      <p:sp>
        <p:nvSpPr>
          <p:cNvPr id="7" name="TextBox 4" hidden="0"/>
          <p:cNvSpPr txBox="1"/>
          <p:nvPr isPhoto="0" userDrawn="0"/>
        </p:nvSpPr>
        <p:spPr bwMode="auto">
          <a:xfrm flipH="0" flipV="0">
            <a:off x="286724" y="5429249"/>
            <a:ext cx="2345404" cy="2476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ru-RU" sz="1400">
                <a:latin typeface="Carlito"/>
                <a:ea typeface="Carlito"/>
                <a:cs typeface="Carlito"/>
              </a:rPr>
              <a:t>Светоотражающий жилет</a:t>
            </a:r>
            <a:endParaRPr sz="1400">
              <a:latin typeface="Carlito"/>
              <a:ea typeface="Carlito"/>
              <a:cs typeface="Carlito"/>
            </a:endParaRPr>
          </a:p>
        </p:txBody>
      </p:sp>
      <p:cxnSp>
        <p:nvCxnSpPr>
          <p:cNvPr id="8" name="Прямая со стрелкой 6" hidden="0"/>
          <p:cNvCxnSpPr>
            <a:cxnSpLocks/>
          </p:cNvCxnSpPr>
          <p:nvPr isPhoto="0" userDrawn="0"/>
        </p:nvCxnSpPr>
        <p:spPr bwMode="auto">
          <a:xfrm flipH="1">
            <a:off x="1963711" y="1528997"/>
            <a:ext cx="2158584" cy="59960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http://www.s.gorodarmavir.ru/s/68/section/newsInText/upload/images/news/intext/584/18bd3c1409/9cab1e6b6d15490ad5876b5b6e69771c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4266051" y="2596582"/>
            <a:ext cx="2936098" cy="2258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rotWithShape="0" algn="tl">
              <a:srgbClr val="000000">
                <a:alpha val="40000"/>
              </a:srgbClr>
            </a:outerShdw>
          </a:effectLst>
        </p:spPr>
      </p:pic>
      <p:cxnSp>
        <p:nvCxnSpPr>
          <p:cNvPr id="10" name="Прямая со стрелкой 8" hidden="0"/>
          <p:cNvCxnSpPr>
            <a:cxnSpLocks/>
          </p:cNvCxnSpPr>
          <p:nvPr isPhoto="0" userDrawn="0"/>
        </p:nvCxnSpPr>
        <p:spPr bwMode="auto">
          <a:xfrm flipH="1">
            <a:off x="5990473" y="1528997"/>
            <a:ext cx="17488" cy="94584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dou12-ugansk.narod.ru/PDD/katafot/svet1-300x180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8456282" y="2413081"/>
            <a:ext cx="2846302" cy="2442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rotWithShape="0" algn="tl">
              <a:srgbClr val="000000">
                <a:alpha val="40000"/>
              </a:srgbClr>
            </a:outerShdw>
          </a:effectLst>
        </p:spPr>
      </p:pic>
      <p:cxnSp>
        <p:nvCxnSpPr>
          <p:cNvPr id="12" name="Прямая со стрелкой 12" hidden="0"/>
          <p:cNvCxnSpPr>
            <a:cxnSpLocks/>
          </p:cNvCxnSpPr>
          <p:nvPr isPhoto="0" userDrawn="0"/>
        </p:nvCxnSpPr>
        <p:spPr bwMode="auto">
          <a:xfrm>
            <a:off x="8170422" y="1528997"/>
            <a:ext cx="2172790" cy="53703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5" hidden="0"/>
          <p:cNvSpPr txBox="1"/>
          <p:nvPr isPhoto="0" userDrawn="0"/>
        </p:nvSpPr>
        <p:spPr bwMode="auto">
          <a:xfrm flipH="0" flipV="0">
            <a:off x="3944324" y="5362574"/>
            <a:ext cx="3619499" cy="523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ru-RU" sz="1400">
                <a:latin typeface="Carlito"/>
                <a:ea typeface="Carlito"/>
                <a:cs typeface="Carlito"/>
              </a:rPr>
              <a:t>Светоотражающие подвески, наклейки</a:t>
            </a:r>
            <a:endParaRPr lang="ru-RU"/>
          </a:p>
        </p:txBody>
      </p:sp>
      <p:sp>
        <p:nvSpPr>
          <p:cNvPr id="14" name="TextBox 16" hidden="0"/>
          <p:cNvSpPr txBox="1"/>
          <p:nvPr isPhoto="0" userDrawn="0"/>
        </p:nvSpPr>
        <p:spPr bwMode="auto">
          <a:xfrm flipH="0" flipV="0">
            <a:off x="8611574" y="5362574"/>
            <a:ext cx="2867024" cy="1809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ru-RU" sz="1400">
                <a:latin typeface="Carlito"/>
                <a:ea typeface="Carlito"/>
                <a:cs typeface="Carlito"/>
              </a:rPr>
              <a:t>Светоотражающие браслеты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886924" y="-374753"/>
            <a:ext cx="6991349" cy="17126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400">
                <a:latin typeface="Carlito"/>
                <a:ea typeface="Carlito"/>
                <a:cs typeface="Carlito"/>
              </a:rPr>
              <a:t>Темный или светлый?</a:t>
            </a:r>
            <a:endParaRPr lang="ru-RU" sz="4400">
              <a:latin typeface="Times New Roman"/>
              <a:cs typeface="Times New Roman"/>
            </a:endParaRPr>
          </a:p>
        </p:txBody>
      </p:sp>
      <p:pic>
        <p:nvPicPr>
          <p:cNvPr id="5" name="Picture 2" descr="https://cdn.fishki.net/upload/post/2019/09/14/3085994/tn/caaccaac.png" hidden="0"/>
          <p:cNvPicPr>
            <a:picLocks noChangeAspect="1" noChangeArrowheads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flipH="0" flipV="0">
            <a:off x="2848950" y="761315"/>
            <a:ext cx="6772275" cy="4782919"/>
          </a:xfrm>
          <a:prstGeom prst="rect">
            <a:avLst/>
          </a:prstGeom>
          <a:noFill/>
        </p:spPr>
      </p:pic>
      <p:sp>
        <p:nvSpPr>
          <p:cNvPr id="6" name="TextBox 3" hidden="0"/>
          <p:cNvSpPr txBox="1"/>
          <p:nvPr isPhoto="0" userDrawn="0"/>
        </p:nvSpPr>
        <p:spPr bwMode="auto">
          <a:xfrm flipH="0" flipV="0">
            <a:off x="2429848" y="5724524"/>
            <a:ext cx="8086725" cy="1126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ru-RU" sz="2200" b="1" i="1">
                <a:latin typeface="Carlito"/>
                <a:ea typeface="Carlito"/>
                <a:cs typeface="Carlito"/>
              </a:rPr>
              <a:t>Вывод: носи яркую, светлую одежду, а светоотражающие элементы только белого или лимонного цвета</a:t>
            </a:r>
            <a:endParaRPr lang="ru-RU" sz="2200" b="1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След самолета">
      <a:fillStyleLst>
        <a:solidFill>
          <a:schemeClr val="phClr"/>
        </a:solidFill>
        <a:gradFill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0</TotalTime>
  <Words>0</Words>
  <Application>R7-Office/6.3.1.43</Application>
  <DocSecurity>0</DocSecurity>
  <PresentationFormat>Широкоэкранный</PresentationFormat>
  <Paragraphs>0</Paragraphs>
  <Slides>5</Slides>
  <Notes>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 1</vt:lpstr>
      <vt:lpstr>Slide 1</vt:lpstr>
      <vt:lpstr>Slide 2</vt:lpstr>
      <vt:lpstr>Slide 3</vt:lpstr>
      <vt:lpstr>Slide 4</vt:lpstr>
      <vt:lpstr>Slide 5</vt:lpstr>
    </vt:vector>
  </TitlesOfParts>
  <Manager/>
  <Company>SPecialiST RePack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7. «Дорожные ловушки»</dc:title>
  <dc:subject/>
  <dc:creator>Пользователь Windows</dc:creator>
  <cp:keywords/>
  <dc:description/>
  <dc:identifier/>
  <dc:language/>
  <cp:lastModifiedBy>ирина рудницкая-супрун</cp:lastModifiedBy>
  <cp:revision>14</cp:revision>
  <dcterms:created xsi:type="dcterms:W3CDTF">2019-12-10T07:53:56Z</dcterms:created>
  <dcterms:modified xsi:type="dcterms:W3CDTF">2022-03-15T09:08:35Z</dcterms:modified>
  <cp:category/>
  <cp:contentStatus/>
  <cp:version/>
</cp:coreProperties>
</file>